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2"/>
  </p:notesMasterIdLst>
  <p:sldIdLst>
    <p:sldId id="307" r:id="rId5"/>
    <p:sldId id="322" r:id="rId6"/>
    <p:sldId id="319" r:id="rId7"/>
    <p:sldId id="320" r:id="rId8"/>
    <p:sldId id="321" r:id="rId9"/>
    <p:sldId id="318" r:id="rId10"/>
    <p:sldId id="311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53F0BB-97E1-4C69-8697-FBE517DB3077}" v="1" dt="2021-08-25T20:00:14.899"/>
    <p1510:client id="{57005D1D-746C-4312-9BB3-73D05D218F68}" v="10" dt="2021-08-25T14:35:40.434"/>
    <p1510:client id="{581EFB25-2B26-4916-AEC2-200B1A8C5431}" v="1" dt="2021-08-25T17:10:47.9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04" autoAdjust="0"/>
    <p:restoredTop sz="89474" autoAdjust="0"/>
  </p:normalViewPr>
  <p:slideViewPr>
    <p:cSldViewPr snapToGrid="0">
      <p:cViewPr varScale="1">
        <p:scale>
          <a:sx n="99" d="100"/>
          <a:sy n="99" d="100"/>
        </p:scale>
        <p:origin x="654" y="78"/>
      </p:cViewPr>
      <p:guideLst/>
    </p:cSldViewPr>
  </p:slideViewPr>
  <p:outlineViewPr>
    <p:cViewPr>
      <p:scale>
        <a:sx n="33" d="100"/>
        <a:sy n="33" d="100"/>
      </p:scale>
      <p:origin x="0" y="-56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74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idel, Karinna" userId="S::kjsmnd@umsystem.edu::9d0bee74-a55b-4ad4-805b-b6360945b669" providerId="AD" clId="Web-{57005D1D-746C-4312-9BB3-73D05D218F68}"/>
    <pc:docChg chg="modSld">
      <pc:chgData name="Seidel, Karinna" userId="S::kjsmnd@umsystem.edu::9d0bee74-a55b-4ad4-805b-b6360945b669" providerId="AD" clId="Web-{57005D1D-746C-4312-9BB3-73D05D218F68}" dt="2021-08-25T14:35:39.730" v="3" actId="20577"/>
      <pc:docMkLst>
        <pc:docMk/>
      </pc:docMkLst>
      <pc:sldChg chg="modSp">
        <pc:chgData name="Seidel, Karinna" userId="S::kjsmnd@umsystem.edu::9d0bee74-a55b-4ad4-805b-b6360945b669" providerId="AD" clId="Web-{57005D1D-746C-4312-9BB3-73D05D218F68}" dt="2021-08-25T14:35:39.730" v="3" actId="20577"/>
        <pc:sldMkLst>
          <pc:docMk/>
          <pc:sldMk cId="436309675" sldId="321"/>
        </pc:sldMkLst>
        <pc:spChg chg="mod">
          <ac:chgData name="Seidel, Karinna" userId="S::kjsmnd@umsystem.edu::9d0bee74-a55b-4ad4-805b-b6360945b669" providerId="AD" clId="Web-{57005D1D-746C-4312-9BB3-73D05D218F68}" dt="2021-08-25T14:35:39.730" v="3" actId="20577"/>
          <ac:spMkLst>
            <pc:docMk/>
            <pc:sldMk cId="436309675" sldId="321"/>
            <ac:spMk id="6" creationId="{9FB9B62D-0604-4240-8141-63733EAD3A4C}"/>
          </ac:spMkLst>
        </pc:spChg>
      </pc:sldChg>
    </pc:docChg>
  </pc:docChgLst>
  <pc:docChgLst>
    <pc:chgData name="Wiemann, Kelly Joann" userId="S::wiemannk@umsystem.edu::d5bb7430-3f83-47f2-a302-6892fcb7ebc6" providerId="AD" clId="Web-{2153F0BB-97E1-4C69-8697-FBE517DB3077}"/>
    <pc:docChg chg="sldOrd">
      <pc:chgData name="Wiemann, Kelly Joann" userId="S::wiemannk@umsystem.edu::d5bb7430-3f83-47f2-a302-6892fcb7ebc6" providerId="AD" clId="Web-{2153F0BB-97E1-4C69-8697-FBE517DB3077}" dt="2021-08-25T20:00:14.899" v="0"/>
      <pc:docMkLst>
        <pc:docMk/>
      </pc:docMkLst>
      <pc:sldChg chg="ord">
        <pc:chgData name="Wiemann, Kelly Joann" userId="S::wiemannk@umsystem.edu::d5bb7430-3f83-47f2-a302-6892fcb7ebc6" providerId="AD" clId="Web-{2153F0BB-97E1-4C69-8697-FBE517DB3077}" dt="2021-08-25T20:00:14.899" v="0"/>
        <pc:sldMkLst>
          <pc:docMk/>
          <pc:sldMk cId="4196703329" sldId="318"/>
        </pc:sldMkLst>
      </pc:sldChg>
    </pc:docChg>
  </pc:docChgLst>
  <pc:docChgLst>
    <pc:chgData name="Wiemann, Kelly Joann" userId="S::wiemannk@umsystem.edu::d5bb7430-3f83-47f2-a302-6892fcb7ebc6" providerId="AD" clId="Web-{581EFB25-2B26-4916-AEC2-200B1A8C5431}"/>
    <pc:docChg chg="sldOrd">
      <pc:chgData name="Wiemann, Kelly Joann" userId="S::wiemannk@umsystem.edu::d5bb7430-3f83-47f2-a302-6892fcb7ebc6" providerId="AD" clId="Web-{581EFB25-2B26-4916-AEC2-200B1A8C5431}" dt="2021-08-25T17:10:47.980" v="0"/>
      <pc:docMkLst>
        <pc:docMk/>
      </pc:docMkLst>
      <pc:sldChg chg="ord">
        <pc:chgData name="Wiemann, Kelly Joann" userId="S::wiemannk@umsystem.edu::d5bb7430-3f83-47f2-a302-6892fcb7ebc6" providerId="AD" clId="Web-{581EFB25-2B26-4916-AEC2-200B1A8C5431}" dt="2021-08-25T17:10:47.980" v="0"/>
        <pc:sldMkLst>
          <pc:docMk/>
          <pc:sldMk cId="1874469747" sldId="31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0127139-6483-4058-A238-15789974CC60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B3246EE-DFBD-43EC-BFCD-396B10153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26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246EE-DFBD-43EC-BFCD-396B101535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71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46EE-DFBD-43EC-BFCD-396B101535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15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46EE-DFBD-43EC-BFCD-396B101535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40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46EE-DFBD-43EC-BFCD-396B101535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40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46EE-DFBD-43EC-BFCD-396B101535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40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46EE-DFBD-43EC-BFCD-396B101535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40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7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C20EA-FF7A-4189-8D4F-592AE8C4E173}" type="datetime1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9187-0210-4CC7-AE51-7FFB2AB55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26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093092"/>
            <a:ext cx="12192001" cy="768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9BDD-55FA-4905-B8BD-7C3D7E03DE44}" type="datetime1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9187-0210-4CC7-AE51-7FFB2AB5533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68" y="6248540"/>
            <a:ext cx="343243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46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093092"/>
            <a:ext cx="12192001" cy="768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DF94-0994-4495-9DB7-364218E6529B}" type="datetime1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9187-0210-4CC7-AE51-7FFB2AB5533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68" y="6248540"/>
            <a:ext cx="343243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12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093092"/>
            <a:ext cx="12192001" cy="768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B6F3-1F38-4A32-88BF-EAE5970D1DEB}" type="datetime1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9187-0210-4CC7-AE51-7FFB2AB5533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68" y="6248540"/>
            <a:ext cx="343243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60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-3159012" y="3045302"/>
            <a:ext cx="7086122" cy="768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94435" y="1582472"/>
            <a:ext cx="2745946" cy="36576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-123892" y="4583076"/>
            <a:ext cx="1204854" cy="365125"/>
          </a:xfrm>
        </p:spPr>
        <p:txBody>
          <a:bodyPr/>
          <a:lstStyle/>
          <a:p>
            <a:fld id="{F53E6520-C5B9-4C69-92E6-F8E6353D3C23}" type="datetime1">
              <a:rPr lang="en-US" smtClean="0"/>
              <a:t>8/25/2021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126671" y="5642536"/>
            <a:ext cx="703729" cy="365125"/>
          </a:xfrm>
        </p:spPr>
        <p:txBody>
          <a:bodyPr/>
          <a:lstStyle/>
          <a:p>
            <a:fld id="{C6C19187-0210-4CC7-AE51-7FFB2AB55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85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81E8-5148-4D4D-A8F1-E09AB668A717}" type="datetime1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9187-0210-4CC7-AE51-7FFB2AB55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96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D5090D6C-E5CD-483E-A296-EABC0BA13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2016"/>
            <a:ext cx="10515600" cy="886892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6874BB7-A431-409D-9B65-E2F178245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8749"/>
            <a:ext cx="10515600" cy="4114502"/>
          </a:xfrm>
        </p:spPr>
        <p:txBody>
          <a:bodyPr>
            <a:normAutofit/>
          </a:bodyPr>
          <a:lstStyle>
            <a:lvl1pPr marL="171450" indent="-171450">
              <a:buClrTx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14350" indent="-171450">
              <a:buClrTx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857250" indent="-171450">
              <a:buClrTx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200150" indent="-171450">
              <a:buClrTx/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543050" indent="-171450">
              <a:buClrTx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D7413FD-A40E-405C-A634-6B15EF0DA3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0342" y="6090285"/>
            <a:ext cx="4122708" cy="67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126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093092"/>
            <a:ext cx="12192001" cy="768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68" y="6248540"/>
            <a:ext cx="3432432" cy="45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81E8-5148-4D4D-A8F1-E09AB668A717}" type="datetime1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9187-0210-4CC7-AE51-7FFB2AB55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Progra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093092"/>
            <a:ext cx="12192001" cy="768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E4A2-5BBC-465A-8F04-D58E3186B83D}" type="datetime1">
              <a:rPr lang="en-US" smtClean="0"/>
              <a:pPr/>
              <a:t>8/25/2021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9187-0210-4CC7-AE51-7FFB2AB5533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068748" y="-18288"/>
            <a:ext cx="0" cy="612648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56304" y="0"/>
            <a:ext cx="0" cy="6089904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 userDrawn="1">
            <p:ph idx="1"/>
          </p:nvPr>
        </p:nvSpPr>
        <p:spPr>
          <a:xfrm>
            <a:off x="3195919" y="365125"/>
            <a:ext cx="8677834" cy="5429620"/>
          </a:xfrm>
        </p:spPr>
        <p:txBody>
          <a:bodyPr lIns="274320" tIns="274320" rIns="274320" bIns="274320" anchor="ctr"/>
          <a:lstStyle>
            <a:lvl1pPr marL="0" indent="0" algn="l">
              <a:buNone/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76447" y="365125"/>
            <a:ext cx="2552687" cy="5429619"/>
          </a:xfrm>
        </p:spPr>
        <p:txBody>
          <a:bodyPr>
            <a:normAutofit/>
          </a:bodyPr>
          <a:lstStyle>
            <a:lvl1pPr algn="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68" y="6248540"/>
            <a:ext cx="343243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519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093092"/>
            <a:ext cx="12192001" cy="768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D1B-313E-4B62-8C7C-65548EA49248}" type="datetime1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9187-0210-4CC7-AE51-7FFB2AB5533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68" y="6248540"/>
            <a:ext cx="343243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113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093092"/>
            <a:ext cx="12192001" cy="768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263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263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D5CB-31F7-4B4E-962B-A2106D67B258}" type="datetime1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9187-0210-4CC7-AE51-7FFB2AB5533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68" y="6248540"/>
            <a:ext cx="343243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670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093092"/>
            <a:ext cx="12192001" cy="768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468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468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9C9A-49EC-41D9-936C-28FEBFD9DA84}" type="datetime1">
              <a:rPr lang="en-US" smtClean="0"/>
              <a:t>8/25/2021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9187-0210-4CC7-AE51-7FFB2AB55339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68" y="6248540"/>
            <a:ext cx="343243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30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093092"/>
            <a:ext cx="12192001" cy="768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80268-55A1-4560-99A4-D44BDB06C860}" type="datetime1">
              <a:rPr lang="en-US" smtClean="0"/>
              <a:t>8/25/2021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9187-0210-4CC7-AE51-7FFB2AB5533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68" y="6248540"/>
            <a:ext cx="343243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4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E0924F3-9107-4B27-A238-A67E4B823817}" type="datetime1">
              <a:rPr lang="en-US" smtClean="0"/>
              <a:pPr/>
              <a:t>8/25/2021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6C19187-0210-4CC7-AE51-7FFB2AB55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6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093092"/>
            <a:ext cx="12192001" cy="768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24F3-9107-4B27-A238-A67E4B823817}" type="datetime1">
              <a:rPr lang="en-US" smtClean="0"/>
              <a:t>8/25/2021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9187-0210-4CC7-AE51-7FFB2AB553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68" y="6248540"/>
            <a:ext cx="343243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14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14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354931"/>
            <a:ext cx="1365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715E4A2-5BBC-465A-8F04-D58E3186B83D}" type="datetime1">
              <a:rPr lang="en-US" smtClean="0"/>
              <a:pPr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60659" y="6356350"/>
            <a:ext cx="2494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0070" y="6356350"/>
            <a:ext cx="703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6C19187-0210-4CC7-AE51-7FFB2AB55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7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1" r:id="rId9"/>
    <p:sldLayoutId id="2147483656" r:id="rId10"/>
    <p:sldLayoutId id="2147483657" r:id="rId11"/>
    <p:sldLayoutId id="2147483658" r:id="rId12"/>
    <p:sldLayoutId id="2147483659" r:id="rId13"/>
    <p:sldLayoutId id="2147483662" r:id="rId14"/>
    <p:sldLayoutId id="2147483663" r:id="rId15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Board Chair Report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September 2, 2021</a:t>
            </a:r>
          </a:p>
        </p:txBody>
      </p:sp>
    </p:spTree>
    <p:extLst>
      <p:ext uri="{BB962C8B-B14F-4D97-AF65-F5344CB8AC3E}">
        <p14:creationId xmlns:p14="http://schemas.microsoft.com/office/powerpoint/2010/main" val="735841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9FCA8-FD59-47B0-9AB4-5A1A0A4CA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3" y="386897"/>
            <a:ext cx="11038114" cy="1325563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Curators’ Distinguished Professors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8DEFC-C008-4B1A-99F2-E73F4B87F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9187-0210-4CC7-AE51-7FFB2AB55339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193541-18CF-49CC-B418-C3351AD884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5" t="501" r="25346" b="17869"/>
          <a:stretch/>
        </p:blipFill>
        <p:spPr>
          <a:xfrm>
            <a:off x="2695477" y="1712460"/>
            <a:ext cx="2286000" cy="2286000"/>
          </a:xfrm>
          <a:prstGeom prst="ellipse">
            <a:avLst/>
          </a:prstGeom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E0E657-72C8-432D-AB28-DA98D637C7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2" t="6503" r="13536" b="13155"/>
          <a:stretch/>
        </p:blipFill>
        <p:spPr>
          <a:xfrm>
            <a:off x="7210524" y="1702835"/>
            <a:ext cx="2285269" cy="2286000"/>
          </a:xfrm>
          <a:prstGeom prst="ellipse">
            <a:avLst/>
          </a:prstGeom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5BE686-DDAD-4E1C-9C37-CB9D81D267EE}"/>
              </a:ext>
            </a:extLst>
          </p:cNvPr>
          <p:cNvSpPr txBox="1"/>
          <p:nvPr/>
        </p:nvSpPr>
        <p:spPr>
          <a:xfrm>
            <a:off x="2151192" y="4070350"/>
            <a:ext cx="3374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Sara Dallas, Ph.D.</a:t>
            </a:r>
          </a:p>
          <a:p>
            <a:pPr algn="ctr"/>
            <a:r>
              <a:rPr lang="en-US" sz="2000" i="1" dirty="0"/>
              <a:t>School of Dentistry</a:t>
            </a:r>
          </a:p>
          <a:p>
            <a:pPr algn="ctr"/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31B5BC-165E-4A75-B221-5B245CFC4F8E}"/>
              </a:ext>
            </a:extLst>
          </p:cNvPr>
          <p:cNvSpPr txBox="1"/>
          <p:nvPr/>
        </p:nvSpPr>
        <p:spPr>
          <a:xfrm>
            <a:off x="6665873" y="4059464"/>
            <a:ext cx="3374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Larson Powell, Ph.D.</a:t>
            </a:r>
          </a:p>
          <a:p>
            <a:pPr algn="ctr"/>
            <a:r>
              <a:rPr lang="en-US" sz="2000" i="1" dirty="0"/>
              <a:t>Film Studies</a:t>
            </a:r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90231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C0DE50F-C7A3-7F4C-8896-E26CA10C7EB6}"/>
              </a:ext>
            </a:extLst>
          </p:cNvPr>
          <p:cNvSpPr txBox="1"/>
          <p:nvPr/>
        </p:nvSpPr>
        <p:spPr>
          <a:xfrm>
            <a:off x="4796921" y="1604170"/>
            <a:ext cx="79189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Dr. George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Gotto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and Dr. Michelle Reynolds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Institute for Human Development</a:t>
            </a:r>
          </a:p>
          <a:p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Dr. George </a:t>
            </a: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Gotto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, Director</a:t>
            </a:r>
          </a:p>
          <a:p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Dr. Michelle Reynolds, Senior Associate Director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9187-0210-4CC7-AE51-7FFB2AB55339}" type="slidenum">
              <a:rPr lang="en-US" smtClean="0"/>
              <a:t>3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D3165D-91D3-41A6-923A-9EF131D6FB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921" y="656244"/>
            <a:ext cx="1874325" cy="8288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2A341D-2B68-0246-80A0-60C2C3B0D105}"/>
              </a:ext>
            </a:extLst>
          </p:cNvPr>
          <p:cNvSpPr txBox="1"/>
          <p:nvPr/>
        </p:nvSpPr>
        <p:spPr>
          <a:xfrm>
            <a:off x="4818693" y="3429000"/>
            <a:ext cx="69161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Expertise: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The UMKC-IHD is an applied research and training center for human services and serves as a bridge between the university and community. The UMKC-IHD partners with several state agencies.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Funding: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UMKC-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IHD has 59 actively funded grants from 27 sources for a total of $6.1 million.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5A98DF-9A08-4C89-999C-B602857E9C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9"/>
          <a:stretch/>
        </p:blipFill>
        <p:spPr>
          <a:xfrm>
            <a:off x="245120" y="892559"/>
            <a:ext cx="1946314" cy="29937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40DA6C-515E-4893-8A49-2310F7AF535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3" r="20045"/>
          <a:stretch/>
        </p:blipFill>
        <p:spPr>
          <a:xfrm>
            <a:off x="2588961" y="892559"/>
            <a:ext cx="1832205" cy="29937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2BFBAF-07AD-46C6-8187-E9F7BA8E17C6}"/>
              </a:ext>
            </a:extLst>
          </p:cNvPr>
          <p:cNvSpPr txBox="1"/>
          <p:nvPr/>
        </p:nvSpPr>
        <p:spPr>
          <a:xfrm>
            <a:off x="245120" y="3913964"/>
            <a:ext cx="1946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Dr.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Gotto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E0EDD0-BD44-4A87-A4D4-A74BBF2A1869}"/>
              </a:ext>
            </a:extLst>
          </p:cNvPr>
          <p:cNvSpPr txBox="1"/>
          <p:nvPr/>
        </p:nvSpPr>
        <p:spPr>
          <a:xfrm>
            <a:off x="2588960" y="3905167"/>
            <a:ext cx="1832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Dr. Reynolds</a:t>
            </a:r>
          </a:p>
        </p:txBody>
      </p:sp>
    </p:spTree>
    <p:extLst>
      <p:ext uri="{BB962C8B-B14F-4D97-AF65-F5344CB8AC3E}">
        <p14:creationId xmlns:p14="http://schemas.microsoft.com/office/powerpoint/2010/main" val="1874469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9187-0210-4CC7-AE51-7FFB2AB55339}" type="slidenum">
              <a:rPr lang="en-US" smtClean="0"/>
              <a:t>4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3F0292-E50D-4712-A4B9-B64F6FCF02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603" y="602899"/>
            <a:ext cx="983784" cy="7992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E621B42-BBBE-A840-94B7-B3CBDB442EDB}"/>
              </a:ext>
            </a:extLst>
          </p:cNvPr>
          <p:cNvSpPr txBox="1"/>
          <p:nvPr/>
        </p:nvSpPr>
        <p:spPr>
          <a:xfrm>
            <a:off x="3929632" y="1569670"/>
            <a:ext cx="803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Dr.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Chenglin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Wu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Engineering</a:t>
            </a:r>
          </a:p>
          <a:p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Associate professor of structural engineering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413269-BECB-0747-82DC-DBE404FA9B49}"/>
              </a:ext>
            </a:extLst>
          </p:cNvPr>
          <p:cNvSpPr txBox="1"/>
          <p:nvPr/>
        </p:nvSpPr>
        <p:spPr>
          <a:xfrm>
            <a:off x="3929632" y="2762786"/>
            <a:ext cx="803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Expertise: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two-dimensional metals for use in computer chips, sensors and coatings.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Funding: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 has been supported by the NSF CAREER award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C489F6-B324-473F-A722-BD805A588D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7" t="7785" r="65625" b="33340"/>
          <a:stretch/>
        </p:blipFill>
        <p:spPr>
          <a:xfrm>
            <a:off x="707459" y="602899"/>
            <a:ext cx="2971912" cy="435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31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AF98F84-D0F8-7E47-A46F-FD6CA4F015E8}"/>
              </a:ext>
            </a:extLst>
          </p:cNvPr>
          <p:cNvSpPr txBox="1"/>
          <p:nvPr/>
        </p:nvSpPr>
        <p:spPr>
          <a:xfrm>
            <a:off x="4441371" y="3110558"/>
            <a:ext cx="74816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Expertise: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The MIMH is working to reduce the availability of guns for people with suicidal ideation or substance use disorder. The Gun Suicide Prevention Planning Project aims to build a coalition to focus on mental health and suicide prevent.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Funding: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Project is funded by the Missouri Foundation for Health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084804" y="5741207"/>
            <a:ext cx="703729" cy="365125"/>
          </a:xfrm>
        </p:spPr>
        <p:txBody>
          <a:bodyPr/>
          <a:lstStyle/>
          <a:p>
            <a:fld id="{C6C19187-0210-4CC7-AE51-7FFB2AB55339}" type="slidenum">
              <a:rPr lang="en-US" smtClean="0"/>
              <a:t>5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A1B973-CD50-4E88-B1B2-57F0280A04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1" y="749402"/>
            <a:ext cx="1483706" cy="7001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B9B62D-0604-4240-8141-63733EAD3A4C}"/>
              </a:ext>
            </a:extLst>
          </p:cNvPr>
          <p:cNvSpPr txBox="1"/>
          <p:nvPr/>
        </p:nvSpPr>
        <p:spPr>
          <a:xfrm>
            <a:off x="4441371" y="1627154"/>
            <a:ext cx="7481650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>
                <a:latin typeface="Calibri"/>
                <a:cs typeface="Calibri"/>
              </a:rPr>
              <a:t>Katie Ellison and Dr. Elizabeth Sale</a:t>
            </a:r>
            <a:r>
              <a:rPr lang="en-US" sz="2800" dirty="0">
                <a:latin typeface="Calibri"/>
                <a:cs typeface="Calibri"/>
              </a:rPr>
              <a:t>, </a:t>
            </a:r>
            <a:r>
              <a:rPr lang="en-US" sz="2800" i="1" dirty="0">
                <a:latin typeface="Calibri"/>
                <a:cs typeface="Calibri"/>
              </a:rPr>
              <a:t>MIMH</a:t>
            </a:r>
          </a:p>
          <a:p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Katie Ellison, Project Director, Gun Suicide Prevention Planning Project</a:t>
            </a:r>
          </a:p>
          <a:p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Elizabeth Sale, Primary Investigator, Gun Suicide Prevention Planning Project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F4B9B3-71E6-40BC-82DF-A151299424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0" t="5373" r="14993"/>
          <a:stretch/>
        </p:blipFill>
        <p:spPr>
          <a:xfrm>
            <a:off x="2355175" y="749401"/>
            <a:ext cx="1841743" cy="33306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C93093-456E-487D-B4A2-06643EFBFC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1" r="37842"/>
          <a:stretch/>
        </p:blipFill>
        <p:spPr>
          <a:xfrm>
            <a:off x="268979" y="749401"/>
            <a:ext cx="1841743" cy="33306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DF1325-976A-4D3A-A3E1-15E9ECD66448}"/>
              </a:ext>
            </a:extLst>
          </p:cNvPr>
          <p:cNvSpPr txBox="1"/>
          <p:nvPr/>
        </p:nvSpPr>
        <p:spPr>
          <a:xfrm>
            <a:off x="268978" y="4080054"/>
            <a:ext cx="184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Katie Ellison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21A3FF-2A15-40C1-9A57-AECF5502B8D5}"/>
              </a:ext>
            </a:extLst>
          </p:cNvPr>
          <p:cNvSpPr txBox="1"/>
          <p:nvPr/>
        </p:nvSpPr>
        <p:spPr>
          <a:xfrm>
            <a:off x="2355174" y="4080054"/>
            <a:ext cx="184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Elizabeth Sale</a:t>
            </a:r>
          </a:p>
        </p:txBody>
      </p:sp>
    </p:spTree>
    <p:extLst>
      <p:ext uri="{BB962C8B-B14F-4D97-AF65-F5344CB8AC3E}">
        <p14:creationId xmlns:p14="http://schemas.microsoft.com/office/powerpoint/2010/main" val="436309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50070" y="6206725"/>
            <a:ext cx="703729" cy="365125"/>
          </a:xfrm>
        </p:spPr>
        <p:txBody>
          <a:bodyPr/>
          <a:lstStyle/>
          <a:p>
            <a:fld id="{C6C19187-0210-4CC7-AE51-7FFB2AB55339}" type="slidenum">
              <a:rPr lang="en-US" smtClean="0"/>
              <a:t>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E7E2AA-6D2F-401C-9942-E05B5B081C07}"/>
              </a:ext>
            </a:extLst>
          </p:cNvPr>
          <p:cNvSpPr txBox="1"/>
          <p:nvPr/>
        </p:nvSpPr>
        <p:spPr>
          <a:xfrm>
            <a:off x="2314751" y="706558"/>
            <a:ext cx="8031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Dr. Hussein Nassar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College of Engineering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Assistant professor in the Department of Mechanical and Aerospace Engineering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9E5FCE-27DD-409E-ADCE-8CC552AF0FE7}"/>
              </a:ext>
            </a:extLst>
          </p:cNvPr>
          <p:cNvSpPr txBox="1"/>
          <p:nvPr/>
        </p:nvSpPr>
        <p:spPr>
          <a:xfrm>
            <a:off x="2314751" y="1479734"/>
            <a:ext cx="8886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Expertise: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connections between elasticity and geometry, structures and mechanisms, in solid mechanics and on related applications in the design and modeling of lattices and architected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Funding: 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NSF CAREER Award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A4EECB-7DAE-4502-A67B-FE16E3798D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754" y="137171"/>
            <a:ext cx="1022090" cy="11387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0BB2C0-B7A3-4618-9F37-80FAD4BD6B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82" y="455147"/>
            <a:ext cx="1811199" cy="24903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8C16D4-19A4-4292-8E3C-D09836BD823B}"/>
              </a:ext>
            </a:extLst>
          </p:cNvPr>
          <p:cNvSpPr txBox="1"/>
          <p:nvPr/>
        </p:nvSpPr>
        <p:spPr>
          <a:xfrm>
            <a:off x="2314753" y="3543352"/>
            <a:ext cx="803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Dr. Zheng Yan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College of Engineering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Associate professor in the Department of Biomedical, Biological &amp; Chemical Engineering and Department of Mechanical &amp; Aerospace Engineering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E67D68-CCD9-43B1-A3F8-AE737E17476C}"/>
              </a:ext>
            </a:extLst>
          </p:cNvPr>
          <p:cNvSpPr txBox="1"/>
          <p:nvPr/>
        </p:nvSpPr>
        <p:spPr>
          <a:xfrm>
            <a:off x="2314753" y="4705660"/>
            <a:ext cx="803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Expertise: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fundamental materials, devices, and manufacturing innovations of soft electronics for health and robotics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Funding: 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NSF CAREER Award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C053C6-7456-46F6-BDA1-A269B5B5CC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82" y="3313816"/>
            <a:ext cx="1809690" cy="249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03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9187-0210-4CC7-AE51-7FFB2AB553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61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8">
      <a:dk1>
        <a:sysClr val="windowText" lastClr="000000"/>
      </a:dk1>
      <a:lt1>
        <a:sysClr val="window" lastClr="FFFFFF"/>
      </a:lt1>
      <a:dk2>
        <a:srgbClr val="2D3D54"/>
      </a:dk2>
      <a:lt2>
        <a:srgbClr val="F1B82D"/>
      </a:lt2>
      <a:accent1>
        <a:srgbClr val="64697C"/>
      </a:accent1>
      <a:accent2>
        <a:srgbClr val="F6CD79"/>
      </a:accent2>
      <a:accent3>
        <a:srgbClr val="B3B2C0"/>
      </a:accent3>
      <a:accent4>
        <a:srgbClr val="F9E2B6"/>
      </a:accent4>
      <a:accent5>
        <a:srgbClr val="DADBE0"/>
      </a:accent5>
      <a:accent6>
        <a:srgbClr val="FDF4E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26D3402D0FCF47B7E84A1107246E62" ma:contentTypeVersion="1" ma:contentTypeDescription="Create a new document." ma:contentTypeScope="" ma:versionID="4765f3d8044b1d2e85922f9df8df8c13">
  <xsd:schema xmlns:xsd="http://www.w3.org/2001/XMLSchema" xmlns:xs="http://www.w3.org/2001/XMLSchema" xmlns:p="http://schemas.microsoft.com/office/2006/metadata/properties" xmlns:ns2="e529da04-1e3e-4ce1-8caf-d0e959ac5194" targetNamespace="http://schemas.microsoft.com/office/2006/metadata/properties" ma:root="true" ma:fieldsID="c2064deb3acd1542f6d47454fb1025d9" ns2:_="">
    <xsd:import namespace="e529da04-1e3e-4ce1-8caf-d0e959ac5194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29da04-1e3e-4ce1-8caf-d0e959ac519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B57206-09CE-416B-A769-AF33811AEA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5CBAB5-FDA9-45F0-AEDC-6153983E2B10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1695A70-3878-4881-9FA6-1AC9BB262FC9}"/>
</file>

<file path=docProps/app.xml><?xml version="1.0" encoding="utf-8"?>
<Properties xmlns="http://schemas.openxmlformats.org/officeDocument/2006/extended-properties" xmlns:vt="http://schemas.openxmlformats.org/officeDocument/2006/docPropsVTypes">
  <TotalTime>9860</TotalTime>
  <Words>352</Words>
  <Application>Microsoft Office PowerPoint</Application>
  <PresentationFormat>Widescreen</PresentationFormat>
  <Paragraphs>45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Board Chair Report</vt:lpstr>
      <vt:lpstr>Curators’ Distinguished Professors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Missouri-Columbia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Missouri System</dc:title>
  <dc:creator>University of Missouri System</dc:creator>
  <cp:lastModifiedBy>Seidel, Karinna</cp:lastModifiedBy>
  <cp:revision>346</cp:revision>
  <cp:lastPrinted>2017-03-14T18:08:43Z</cp:lastPrinted>
  <dcterms:created xsi:type="dcterms:W3CDTF">2017-03-12T19:27:26Z</dcterms:created>
  <dcterms:modified xsi:type="dcterms:W3CDTF">2021-08-25T20:00:15Z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0x0101009326D3402D0FCF47B7E84A1107246E62</vt:lpwstr>
  </property>
</Properties>
</file>